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sldIdLst>
    <p:sldId id="256" r:id="rId5"/>
    <p:sldId id="258" r:id="rId6"/>
    <p:sldId id="392" r:id="rId7"/>
    <p:sldId id="257" r:id="rId8"/>
    <p:sldId id="379" r:id="rId9"/>
    <p:sldId id="278" r:id="rId10"/>
    <p:sldId id="316" r:id="rId11"/>
    <p:sldId id="317" r:id="rId12"/>
    <p:sldId id="318" r:id="rId13"/>
    <p:sldId id="319" r:id="rId14"/>
    <p:sldId id="320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82" r:id="rId23"/>
    <p:sldId id="279" r:id="rId24"/>
    <p:sldId id="282" r:id="rId25"/>
    <p:sldId id="281" r:id="rId26"/>
    <p:sldId id="270" r:id="rId27"/>
    <p:sldId id="328" r:id="rId28"/>
    <p:sldId id="348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1" r:id="rId40"/>
    <p:sldId id="362" r:id="rId41"/>
    <p:sldId id="363" r:id="rId42"/>
    <p:sldId id="366" r:id="rId43"/>
    <p:sldId id="364" r:id="rId44"/>
    <p:sldId id="329" r:id="rId45"/>
    <p:sldId id="349" r:id="rId46"/>
    <p:sldId id="367" r:id="rId47"/>
    <p:sldId id="34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81" r:id="rId59"/>
    <p:sldId id="383" r:id="rId60"/>
    <p:sldId id="271" r:id="rId61"/>
    <p:sldId id="293" r:id="rId62"/>
    <p:sldId id="294" r:id="rId63"/>
    <p:sldId id="295" r:id="rId64"/>
    <p:sldId id="296" r:id="rId65"/>
    <p:sldId id="297" r:id="rId66"/>
    <p:sldId id="390" r:id="rId67"/>
    <p:sldId id="391" r:id="rId68"/>
    <p:sldId id="298" r:id="rId69"/>
    <p:sldId id="288" r:id="rId70"/>
    <p:sldId id="385" r:id="rId71"/>
    <p:sldId id="386" r:id="rId72"/>
    <p:sldId id="387" r:id="rId73"/>
    <p:sldId id="388" r:id="rId74"/>
    <p:sldId id="389" r:id="rId75"/>
    <p:sldId id="299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34BA9-00FD-4D16-AD80-1B16CA1999F4}" v="1" dt="2023-10-23T05:55:39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58"/>
      </p:cViewPr>
      <p:guideLst>
        <p:guide orient="horz" pos="383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Yi Ting" userId="7c336453-6efa-49e4-bd68-679bce0ab057" providerId="ADAL" clId="{A9434BA9-00FD-4D16-AD80-1B16CA1999F4}"/>
    <pc:docChg chg="addSld modSld">
      <pc:chgData name="LIN, Yi Ting" userId="7c336453-6efa-49e4-bd68-679bce0ab057" providerId="ADAL" clId="{A9434BA9-00FD-4D16-AD80-1B16CA1999F4}" dt="2023-10-23T05:55:39.919" v="0"/>
      <pc:docMkLst>
        <pc:docMk/>
      </pc:docMkLst>
      <pc:sldChg chg="add">
        <pc:chgData name="LIN, Yi Ting" userId="7c336453-6efa-49e4-bd68-679bce0ab057" providerId="ADAL" clId="{A9434BA9-00FD-4D16-AD80-1B16CA1999F4}" dt="2023-10-23T05:55:39.919" v="0"/>
        <pc:sldMkLst>
          <pc:docMk/>
          <pc:sldMk cId="2900978876" sldId="258"/>
        </pc:sldMkLst>
      </pc:sldChg>
      <pc:sldChg chg="add">
        <pc:chgData name="LIN, Yi Ting" userId="7c336453-6efa-49e4-bd68-679bce0ab057" providerId="ADAL" clId="{A9434BA9-00FD-4D16-AD80-1B16CA1999F4}" dt="2023-10-23T05:55:39.919" v="0"/>
        <pc:sldMkLst>
          <pc:docMk/>
          <pc:sldMk cId="2687192967" sldId="3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5960-E925-4BFB-A21D-3DDC94FD38B9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77305-94AC-4951-A282-3EC71DEBC5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0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7305-94AC-4951-A282-3EC71DEBC5D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7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為什麼不用</a:t>
            </a:r>
            <a:r>
              <a:rPr lang="en" altLang="zh-TW" err="1">
                <a:ea typeface="新細明體"/>
              </a:rPr>
              <a:t>average比較？而用incremental</a:t>
            </a:r>
            <a:r>
              <a:rPr lang="en" altLang="zh-TW">
                <a:ea typeface="新細明體"/>
              </a:rPr>
              <a:t>。</a:t>
            </a:r>
          </a:p>
          <a:p>
            <a:r>
              <a:rPr lang="en" altLang="zh-TW" err="1">
                <a:ea typeface="新細明體"/>
                <a:cs typeface="Calibri"/>
              </a:rPr>
              <a:t>經濟學在意的是：marginal</a:t>
            </a:r>
            <a:r>
              <a:rPr lang="en" altLang="zh-TW">
                <a:ea typeface="新細明體"/>
                <a:cs typeface="Calibri"/>
              </a:rPr>
              <a:t> </a:t>
            </a:r>
            <a:r>
              <a:rPr lang="en" altLang="zh-TW" err="1">
                <a:ea typeface="新細明體"/>
                <a:cs typeface="Calibri"/>
              </a:rPr>
              <a:t>benefit為多少。所以使用的是incremental</a:t>
            </a:r>
            <a:r>
              <a:rPr lang="en" altLang="zh-TW">
                <a:ea typeface="新細明體"/>
                <a:cs typeface="Calibri"/>
              </a:rPr>
              <a:t>。</a:t>
            </a:r>
          </a:p>
          <a:p>
            <a:endParaRPr lang="en" altLang="zh-TW">
              <a:ea typeface="新細明體"/>
              <a:cs typeface="Calibri"/>
            </a:endParaRPr>
          </a:p>
          <a:p>
            <a:endParaRPr lang="en" alt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7F744-CC04-4DA0-AF1A-4AFEEA6D383F}" type="slidenum">
              <a:rPr lang="en-US" altLang="zh-TW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88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ICER</a:t>
            </a:r>
            <a:r>
              <a:rPr lang="zh-CN" altLang="en-US">
                <a:ea typeface="等线"/>
                <a:cs typeface="Calibri"/>
              </a:rPr>
              <a:t>越大：代表？</a:t>
            </a:r>
          </a:p>
          <a:p>
            <a:r>
              <a:rPr lang="zh-CN" altLang="en-US">
                <a:ea typeface="等线"/>
                <a:cs typeface="Calibri"/>
              </a:rPr>
              <a:t>ICER缺點就是一三象限都很難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7F744-CC04-4DA0-AF1A-4AFEEA6D383F}" type="slidenum">
              <a:rPr lang="en-US" altLang="zh-TW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20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這個源自public policy</a:t>
            </a:r>
            <a:endParaRPr lang="zh-TW"/>
          </a:p>
          <a:p>
            <a:r>
              <a:rPr lang="zh-TW" altLang="en-US">
                <a:ea typeface="新細明體"/>
                <a:cs typeface="Calibri"/>
              </a:rPr>
              <a:t>Williness to pay代表願意付出的價值</a:t>
            </a:r>
          </a:p>
          <a:p>
            <a:r>
              <a:rPr lang="zh-TW"/>
              <a:t>因為lamda = delta C/ delta E</a:t>
            </a: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  <a:cs typeface="Calibri"/>
              </a:rPr>
              <a:t>Effiency 在講政策的時候，</a:t>
            </a:r>
          </a:p>
          <a:p>
            <a:r>
              <a:rPr lang="zh-TW" altLang="en-US">
                <a:ea typeface="新細明體"/>
                <a:cs typeface="Calibri"/>
              </a:rPr>
              <a:t>NHB只是decision making的一個部分，還有很多平等equality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7F744-CC04-4DA0-AF1A-4AFEEA6D383F}" type="slidenum">
              <a:rPr lang="en-US" altLang="zh-TW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6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3F058-D25F-44B1-8662-9D6B4AA9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CF5307-2171-41BD-8ED2-E14C7A5E0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CB8888-0E9A-41F5-9300-1D6F193E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FA77EA-DA9B-473F-A0D5-507A3A3C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7E2F82-836F-4C76-AB27-0C84CF14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5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97378-759F-40C7-AFBB-23CCE8DF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B65298-CFA0-4414-ADE7-DCC634401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BA0C0F-B339-4C14-B600-735AB324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9CF21F-D75F-46E0-8A1D-A677A58C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16C225-FA56-4AF2-B712-D6A1F139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11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4530624-0D68-425E-92B2-BB57C1E79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465D06-3977-4656-93BA-827AB397C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84914E-B0E2-4D7D-8B83-EBBBC480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DBD05-DA68-41C1-8D82-5FB2FC3D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EC4D13-A6E2-48C4-A1A7-12916DA1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91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8205A-5BE1-4FDD-A580-C4755C5E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EA6E7-32DF-4DCA-BE1D-7B39C42C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DD545-9209-46FE-80F0-E479DA6C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421BBD-18B8-4938-93AE-CF12C2A6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9CE7D-9E58-45AA-A607-056E1765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47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90A5-F76C-42E5-9788-B30B6497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29B7BC-8C81-4ABE-926E-573E1B370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B8A5E6-F588-4C81-8AFE-A803F616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755177-FAB6-4E4C-A049-02A49129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834CF-F53B-49CA-A3C0-9DA4F321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07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77B1C-3389-4E45-B3F9-E4182AFF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0D010-031D-43B7-A651-1E15EEF9F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1F0DA0-2F94-41C9-89F9-0E57916D0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BEA2D4-508B-48D2-9C62-0BC7B8B3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77EBE-18D9-4669-8D19-09B03FDB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7194BC-12F7-47D6-BD2A-38FF3615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98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F0554-2889-4731-865A-F5D7A6A6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81800E-5EBC-4D6C-9E27-FA49533A6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239540-7DFB-4DD2-9139-7BEE817BF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C67279-D3AB-4913-A02E-8C36E063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E831096-721C-417F-9F33-E6B9A4FA2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2E11C3-CA99-4A22-91EF-EF478472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6D9270-2C99-4EFA-8D96-E6CEDEA6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1FAF27-F1EF-46FD-B740-5635EDA8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81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76638-A95B-485E-9C23-2CB55CE6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DE6476-637A-4FC4-A850-88B63F51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9E7A05-6C74-4B67-B9D2-EFD535CC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DEDCC9-6AD8-450D-9B19-A938203E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7706477-670F-4508-AB78-6F9E46D1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132061-BC93-4233-B797-8FC55F43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C1DDE-D871-40A2-90D9-1AECAA50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15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BCAFA-F944-4FF1-8678-B0ED86CF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22ABD0-9EE1-4333-AD84-B1FD0032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8EF765-35C0-4977-8C42-DCD684C55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39D6D-B080-4CDA-82C4-39F7B74C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12FC98-C216-4C54-A2F7-AD7B5660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2994FF-0E64-4C2F-8A7D-D7CAD415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21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1EDDA-C68B-49AC-8682-01946402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A62D5F-F43A-4FF5-9710-71D2AE375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4AF2D5-263A-4604-ABA2-B68FC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C82AE0-5B4D-4F8D-826C-D76B05F3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7EC060-37E5-4063-8A22-C4805DC9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F56CB6-9E5B-468E-9636-FADAA311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49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6349D5E-2391-4051-A7EE-ACE31B1F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A58A6-86E2-4DE7-A3EE-3EE52C49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6CBC0-EBC0-4241-9067-3A622AB80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00582-0474-477C-8575-34EBAE2CBEF4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91D760-A026-44C6-AA1B-0B05967C3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7EE562-D612-4E5A-A778-3B182669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79BD2-993E-41E7-AA81-2EADEB9352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88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97DB5-EAD4-4B14-A80E-85C7487F9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Decision and CEA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E5E73F-98D9-4798-92C3-98BBE1DA5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03</a:t>
            </a:r>
            <a:r>
              <a:rPr lang="zh-TW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6422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7B7CD-A07A-414E-BBF9-E020FBE6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62FD07-35D7-45C6-9CFE-2E1BE13B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F172D-867B-45D6-9138-68799395C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0" t="23016" r="14644" b="5324"/>
          <a:stretch/>
        </p:blipFill>
        <p:spPr>
          <a:xfrm>
            <a:off x="0" y="-10890"/>
            <a:ext cx="12217558" cy="6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C5A5A3-3245-4867-B2BD-D6AF58A2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5C60D-5862-4477-B702-CF2206CEF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7F7EEF-0671-4B4C-A088-B43B9FA56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3015" r="15447" b="6508"/>
          <a:stretch/>
        </p:blipFill>
        <p:spPr>
          <a:xfrm>
            <a:off x="0" y="43541"/>
            <a:ext cx="11840348" cy="66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7B3B9-77F0-1AF1-1D87-FC774978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A7162-8F41-2A43-67E2-496278D3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C4538C-F764-9145-120F-F494ACB08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7" t="19311" r="12845" b="5325"/>
          <a:stretch/>
        </p:blipFill>
        <p:spPr>
          <a:xfrm>
            <a:off x="0" y="0"/>
            <a:ext cx="1217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7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2F83-7F1D-54D5-3821-B56D4554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27E167-7055-F23E-6586-82621F63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8FBFBD-30AB-1E70-8D23-0F1E1241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7" t="19341" r="13132" b="5324"/>
          <a:stretch/>
        </p:blipFill>
        <p:spPr>
          <a:xfrm>
            <a:off x="0" y="0"/>
            <a:ext cx="12084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4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6A856-871E-0621-6867-4A308B51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A022F2-F847-8C63-751C-412B38F10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C8CCA-AF40-C39F-4614-20A08D0E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8" t="19047" r="12802" b="6375"/>
          <a:stretch/>
        </p:blipFill>
        <p:spPr>
          <a:xfrm>
            <a:off x="0" y="0"/>
            <a:ext cx="12314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2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EEF24-40E1-1069-1B9A-D6D6BD85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8F7E4-A15D-5403-751C-5DCA4F7CD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85341-E81B-9007-E007-F6DF5C71A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2" t="19194" r="13132" b="5324"/>
          <a:stretch/>
        </p:blipFill>
        <p:spPr>
          <a:xfrm>
            <a:off x="-1" y="0"/>
            <a:ext cx="12078119" cy="68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1A386-6EA1-1084-9B5D-A68617CE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6BABE1-AFE2-6A1F-F3AD-9AFEF5C8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D667DA-9A21-F120-9E13-F92A6FD4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6" t="19194" r="13050" b="6666"/>
          <a:stretch/>
        </p:blipFill>
        <p:spPr>
          <a:xfrm>
            <a:off x="0" y="-1"/>
            <a:ext cx="12116167" cy="67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63870-4F78-A2FF-BAC3-C9339FE2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AD7004-9FF2-B9A2-E6FA-ACD972C0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A0C91E-39EA-C169-396E-65ACF35A6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6" t="19487" r="13050" b="5324"/>
          <a:stretch/>
        </p:blipFill>
        <p:spPr>
          <a:xfrm>
            <a:off x="0" y="0"/>
            <a:ext cx="1218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3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1C5538-0367-87D9-9FAC-9DEB4D45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F1E5D1-CABF-34CE-EAB1-4A5226AC2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5E1135-0B5D-35A0-425A-24BC1F56D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5" t="19341" r="12884" b="5324"/>
          <a:stretch/>
        </p:blipFill>
        <p:spPr>
          <a:xfrm>
            <a:off x="0" y="0"/>
            <a:ext cx="12191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9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5EC22-366E-D17A-E1D0-E592E557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8F778-A265-5350-C71F-1E04900B5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498F2C-6000-1C6B-19E2-CEED2E96E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9" t="27727" r="26108" b="11212"/>
          <a:stretch/>
        </p:blipFill>
        <p:spPr>
          <a:xfrm>
            <a:off x="387926" y="365125"/>
            <a:ext cx="8221245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8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243FE-2ED0-2708-8292-63EB42E4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E434F7-D233-D62C-FF60-AAC0CAFC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Quick review of simple Markov model and survival functions</a:t>
            </a:r>
          </a:p>
          <a:p>
            <a:r>
              <a:rPr lang="en-US" altLang="zh-TW" dirty="0" err="1"/>
              <a:t>Heemod</a:t>
            </a:r>
            <a:r>
              <a:rPr lang="en-US" altLang="zh-TW" dirty="0"/>
              <a:t> workshop </a:t>
            </a:r>
          </a:p>
          <a:p>
            <a:r>
              <a:rPr lang="en-US" altLang="zh-TW" dirty="0"/>
              <a:t>Video review and preview</a:t>
            </a:r>
          </a:p>
          <a:p>
            <a:r>
              <a:rPr lang="en-US" altLang="zh-TW" dirty="0"/>
              <a:t>Lecture </a:t>
            </a:r>
            <a:r>
              <a:rPr lang="en-US" altLang="zh-TW"/>
              <a:t>and discussion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9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C8A88-9E5E-4F2D-8823-5F3BDD09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Principle of efficiency: incremental cost over incremental consequence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FA742-F07B-4F9C-8F9E-4D6F2158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cost-effectiveness analysis denotes an economic evaluation that measures 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costs in a monetary unit</a:t>
            </a:r>
            <a:r>
              <a:rPr lang="zh-TW">
                <a:ea typeface="+mn-lt"/>
                <a:cs typeface="+mn-lt"/>
              </a:rPr>
              <a:t> and quantifies a single 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consequence in a physical or natural unit</a:t>
            </a:r>
            <a:r>
              <a:rPr lang="zh-TW">
                <a:ea typeface="+mn-lt"/>
                <a:cs typeface="+mn-lt"/>
              </a:rPr>
              <a:t> (e.g., the number of successfully treated patients, the number of life years gained, the number of symptom days averted). </a:t>
            </a:r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13E3F9D-D9B9-459C-AAB8-C9E665D9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4114125"/>
            <a:ext cx="9184256" cy="785942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C5F229F-3A83-4890-825A-CBD34569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324" y="4768454"/>
            <a:ext cx="10032521" cy="14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9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6D8B-2211-42F9-90FE-00D8D73A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Review of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8D1D9-DF83-4147-9136-B1ED4E413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712" y="1825625"/>
            <a:ext cx="4500805" cy="2927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Threshold value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(willingness to pay)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How much the decision-maker is willing to pay for health gain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= the maximum value of λ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54044EE-FBAA-444F-872C-651EF552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1683416"/>
            <a:ext cx="6883400" cy="4646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EA30-9407-40BF-A6DE-ACADC52E0917}"/>
              </a:ext>
            </a:extLst>
          </p:cNvPr>
          <p:cNvSpPr txBox="1"/>
          <p:nvPr/>
        </p:nvSpPr>
        <p:spPr>
          <a:xfrm>
            <a:off x="6604000" y="924782"/>
            <a:ext cx="52383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Cost-effectiveness plane: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88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CC181-57AF-42EB-9AD0-36C4973F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Net health benefit/Net monetary benefit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52D031-F2DE-48FF-9872-5496E87B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2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b="1">
                <a:ea typeface="+mn-lt"/>
                <a:cs typeface="+mn-lt"/>
              </a:rPr>
              <a:t>Net monetary benefit (NMB)</a:t>
            </a:r>
            <a:r>
              <a:rPr lang="zh-TW">
                <a:ea typeface="+mn-lt"/>
                <a:cs typeface="+mn-lt"/>
              </a:rPr>
              <a:t> is a summary statistic that represents the value of an intervention in monetary terms when a willingness to pay threshold for a unit of benefit (for example a measure of health outcome or QALY) is known.</a:t>
            </a:r>
            <a:r>
              <a:rPr lang="zh-TW" altLang="en-US">
                <a:ea typeface="+mn-lt"/>
                <a:cs typeface="+mn-lt"/>
              </a:rPr>
              <a:t> </a:t>
            </a:r>
            <a:endParaRPr lang="zh-TW" altLang="en-US">
              <a:cs typeface="Calibri" panose="020F0502020204030204"/>
            </a:endParaRPr>
          </a:p>
          <a:p>
            <a:pPr marL="0" indent="0">
              <a:buNone/>
            </a:pPr>
            <a:endParaRPr lang="zh-TW">
              <a:cs typeface="Calibri"/>
            </a:endParaRPr>
          </a:p>
          <a:p>
            <a:pPr marL="0" indent="0">
              <a:buNone/>
            </a:pPr>
            <a:endParaRPr lang="zh-TW">
              <a:cs typeface="Calibri"/>
            </a:endParaRPr>
          </a:p>
          <a:p>
            <a:r>
              <a:rPr lang="zh-TW" b="1">
                <a:ea typeface="+mn-lt"/>
                <a:cs typeface="+mn-lt"/>
              </a:rPr>
              <a:t>Net health benefit (NHB)</a:t>
            </a:r>
            <a:r>
              <a:rPr lang="zh-TW">
                <a:ea typeface="+mn-lt"/>
                <a:cs typeface="+mn-lt"/>
              </a:rPr>
              <a:t> is a summary statistic that represents the impact on population health of introducing a new intervention</a:t>
            </a:r>
            <a:endParaRPr lang="zh-TW"/>
          </a:p>
          <a:p>
            <a:endParaRPr lang="zh-TW"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pic>
        <p:nvPicPr>
          <p:cNvPr id="4" name="圖片 4" descr="一張含有 文字, 手錶, 量表 的圖片&#10;&#10;自動產生的描述">
            <a:extLst>
              <a:ext uri="{FF2B5EF4-FFF2-40B4-BE49-F238E27FC236}">
                <a16:creationId xmlns:a16="http://schemas.microsoft.com/office/drawing/2014/main" id="{CF812196-11B7-4E5A-AAF0-CA9879B7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5" y="3554361"/>
            <a:ext cx="2743200" cy="669428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1F492775-34E9-4418-81B6-0E11BB32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09" y="5698825"/>
            <a:ext cx="22193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D03B-1188-411C-A96E-5A27AB9C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FE80FF-A47C-4373-9C18-830E01E1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Trial-based vs. Analytical decision modeling</a:t>
            </a:r>
          </a:p>
        </p:txBody>
      </p:sp>
    </p:spTree>
    <p:extLst>
      <p:ext uri="{BB962C8B-B14F-4D97-AF65-F5344CB8AC3E}">
        <p14:creationId xmlns:p14="http://schemas.microsoft.com/office/powerpoint/2010/main" val="401487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6E444-E561-7B8D-5476-57414DC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When to use</a:t>
            </a:r>
            <a:endParaRPr lang="zh-TW">
              <a:cs typeface="Calibri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6B3173-5899-A46E-8994-209DEBE6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solidFill>
                  <a:srgbClr val="FF0000"/>
                </a:solidFill>
                <a:ea typeface="+mn-lt"/>
                <a:cs typeface="+mn-lt"/>
              </a:rPr>
              <a:t>R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andomised trials</a:t>
            </a:r>
            <a:r>
              <a:rPr lang="zh-TW">
                <a:ea typeface="+mn-lt"/>
                <a:cs typeface="+mn-lt"/>
              </a:rPr>
              <a:t> do not always provide a sufficient basis for economic evaluations used to inform regulatory and reimbursement decisions</a:t>
            </a:r>
            <a:endParaRPr lang="zh-TW" altLang="en-US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Decision analytical modelling compares the expected costs and consequences of decision options by 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synthesising information from multiple sources and applying mathematical techniques</a:t>
            </a:r>
            <a:r>
              <a:rPr lang="zh-TW">
                <a:ea typeface="+mn-lt"/>
                <a:cs typeface="+mn-lt"/>
              </a:rPr>
              <a:t>, usually with computer software.</a:t>
            </a:r>
            <a:r>
              <a:rPr lang="zh-TW" altLang="en-US">
                <a:ea typeface="+mn-lt"/>
                <a:cs typeface="+mn-lt"/>
              </a:rPr>
              <a:t> </a:t>
            </a:r>
            <a:endParaRPr lang="zh-TW" altLang="en-US">
              <a:ea typeface="新細明體" panose="02020500000000000000" pitchFamily="18" charset="-120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The aim is to provide decision makers with the best available evidence to reach a decision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D08498-3752-8800-86C8-631FB872591F}"/>
              </a:ext>
            </a:extLst>
          </p:cNvPr>
          <p:cNvSpPr txBox="1"/>
          <p:nvPr/>
        </p:nvSpPr>
        <p:spPr>
          <a:xfrm>
            <a:off x="8480926" y="499979"/>
            <a:ext cx="3424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i="1">
                <a:solidFill>
                  <a:srgbClr val="333333"/>
                </a:solidFill>
                <a:latin typeface="inherit"/>
              </a:rPr>
              <a:t>BMJ</a:t>
            </a:r>
            <a:r>
              <a:rPr lang="en-US" altLang="zh-TW">
                <a:solidFill>
                  <a:srgbClr val="333333"/>
                </a:solidFill>
                <a:latin typeface="inherit"/>
              </a:rPr>
              <a:t> 2011;342:d1766</a:t>
            </a:r>
          </a:p>
        </p:txBody>
      </p:sp>
    </p:spTree>
    <p:extLst>
      <p:ext uri="{BB962C8B-B14F-4D97-AF65-F5344CB8AC3E}">
        <p14:creationId xmlns:p14="http://schemas.microsoft.com/office/powerpoint/2010/main" val="28578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613B2-CAFB-4776-8F49-2F8941D8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T</a:t>
            </a:r>
            <a:r>
              <a:rPr lang="zh-TW" altLang="en-US" dirty="0">
                <a:ea typeface="新細明體"/>
                <a:cs typeface="Calibri Light"/>
              </a:rPr>
              <a:t>ype</a:t>
            </a:r>
            <a:r>
              <a:rPr lang="en-US" altLang="zh-TW" dirty="0">
                <a:ea typeface="新細明體"/>
                <a:cs typeface="Calibri Light"/>
              </a:rPr>
              <a:t>s</a:t>
            </a:r>
            <a:r>
              <a:rPr lang="zh-TW" altLang="en-US" dirty="0">
                <a:ea typeface="新細明體"/>
                <a:cs typeface="Calibri Light"/>
              </a:rPr>
              <a:t> of economic evaluation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A9F18-3DFF-4117-88CD-BA3DDBEB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ea typeface="新細明體"/>
                <a:cs typeface="Calibri"/>
              </a:rPr>
              <a:t>Trial-based economic evaluation vs. 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ea typeface="新細明體"/>
                <a:cs typeface="Calibri"/>
              </a:rPr>
              <a:t>model-based economic evaluation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ea typeface="新細明體" panose="02020500000000000000" pitchFamily="18" charset="-120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Decision-analytical modeling (approaches):</a:t>
            </a:r>
          </a:p>
          <a:p>
            <a:pPr lvl="1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ea typeface="新細明體"/>
                <a:cs typeface="Calibri"/>
              </a:rPr>
              <a:t>Decision tree</a:t>
            </a:r>
            <a:endParaRPr lang="en-US" altLang="zh-TW" dirty="0">
              <a:solidFill>
                <a:schemeClr val="accent5">
                  <a:lumMod val="75000"/>
                </a:schemeClr>
              </a:solidFill>
              <a:ea typeface="新細明體"/>
              <a:cs typeface="Calibri"/>
            </a:endParaRPr>
          </a:p>
          <a:p>
            <a:pPr lvl="1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ea typeface="新細明體"/>
                <a:cs typeface="Calibri"/>
              </a:rPr>
              <a:t>State Transition Model</a:t>
            </a: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5DC915BE-F294-CCB1-E78C-1BC6EB07C59B}"/>
              </a:ext>
            </a:extLst>
          </p:cNvPr>
          <p:cNvSpPr/>
          <p:nvPr/>
        </p:nvSpPr>
        <p:spPr>
          <a:xfrm flipH="1">
            <a:off x="984736" y="3225521"/>
            <a:ext cx="432081" cy="753626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65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64338-D249-51C5-B01B-FEFE9B9A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Trial-based economic evaluation 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B7ECD-8BE4-A867-E2B9-350A06AF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York Materials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5C210-956F-ECF6-9DCD-0086B6B7C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76593" b="69817"/>
          <a:stretch/>
        </p:blipFill>
        <p:spPr>
          <a:xfrm>
            <a:off x="1165609" y="2327363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0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6ADA57-1A2B-F3F7-2958-CD74AC87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77FB-C43A-EE2D-E70B-72800EA50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F7661A-7914-3B9E-0409-5C6AA4669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5092" r="12472" b="6667"/>
          <a:stretch/>
        </p:blipFill>
        <p:spPr>
          <a:xfrm>
            <a:off x="-1" y="0"/>
            <a:ext cx="12146499" cy="67424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C2CC4C-339E-3A46-45B2-2CEB4E5CE80A}"/>
              </a:ext>
            </a:extLst>
          </p:cNvPr>
          <p:cNvSpPr/>
          <p:nvPr/>
        </p:nvSpPr>
        <p:spPr>
          <a:xfrm>
            <a:off x="558800" y="1690688"/>
            <a:ext cx="11247120" cy="494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414F83-5D2E-3D5D-256E-2E7627EF3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1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3B97A-84BC-3ED6-710A-7C0DC3656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77A6-A4F5-5562-7ABD-8B2B5C1C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5A7756-5F88-5907-8B2C-0C08D1037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4798" r="12143" b="5324"/>
          <a:stretch/>
        </p:blipFill>
        <p:spPr>
          <a:xfrm>
            <a:off x="0" y="0"/>
            <a:ext cx="12192000" cy="68805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E5B1577-44C6-EFDD-7790-43F3A8EB6132}"/>
              </a:ext>
            </a:extLst>
          </p:cNvPr>
          <p:cNvSpPr/>
          <p:nvPr/>
        </p:nvSpPr>
        <p:spPr>
          <a:xfrm>
            <a:off x="239486" y="1295400"/>
            <a:ext cx="11723914" cy="544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9DF783-8A7B-F39F-D981-9B077B716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2ABDB-DA91-A9A3-4183-4AEACD57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3D84B-4A68-CE21-168E-9ACB6F98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195DCD-76D4-AABB-5573-F6286299D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4944" r="12225" b="6374"/>
          <a:stretch/>
        </p:blipFill>
        <p:spPr>
          <a:xfrm>
            <a:off x="0" y="0"/>
            <a:ext cx="12192000" cy="6784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3CC045-98A8-B3D4-DA34-0FDD86E84DF4}"/>
              </a:ext>
            </a:extLst>
          </p:cNvPr>
          <p:cNvSpPr/>
          <p:nvPr/>
        </p:nvSpPr>
        <p:spPr>
          <a:xfrm>
            <a:off x="76200" y="1088571"/>
            <a:ext cx="11811000" cy="5769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A695CC-7263-9B70-4A4C-559C141B2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AD725-39AD-E1B3-2BE2-99079A3C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1ADAFD-F2E2-4AD2-7E34-B6B5C6AC1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360FDD-A04F-2500-862E-956F2DA4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5895"/>
            <a:ext cx="4046331" cy="22760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8F5C36-6C2E-88C1-2FBB-174813498558}"/>
              </a:ext>
            </a:extLst>
          </p:cNvPr>
          <p:cNvSpPr txBox="1"/>
          <p:nvPr/>
        </p:nvSpPr>
        <p:spPr>
          <a:xfrm>
            <a:off x="838198" y="2641186"/>
            <a:ext cx="4046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https://www.youtube.com/watch?v=uBQ1Ow-6O2Y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7F3ECCD-D81A-AF1D-8086-2A9D85A0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60" y="279160"/>
            <a:ext cx="4360088" cy="245254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E70136-AD8E-5B2B-A488-DE4A4A97C820}"/>
              </a:ext>
            </a:extLst>
          </p:cNvPr>
          <p:cNvSpPr txBox="1"/>
          <p:nvPr/>
        </p:nvSpPr>
        <p:spPr>
          <a:xfrm>
            <a:off x="7132860" y="2723323"/>
            <a:ext cx="3391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https://www.youtube.com/watch?v=787gUuPUn3Q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3178A1-3EAD-E9D1-0F93-90F566634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781633"/>
            <a:ext cx="4275666" cy="24050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3425BA-CC6C-0001-9A3B-483F58D46612}"/>
              </a:ext>
            </a:extLst>
          </p:cNvPr>
          <p:cNvSpPr txBox="1"/>
          <p:nvPr/>
        </p:nvSpPr>
        <p:spPr>
          <a:xfrm>
            <a:off x="838198" y="6052023"/>
            <a:ext cx="4258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https://www.youtube.com/watch?v=ATey9Z4R8oI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B95325-1863-D760-93AF-F2ACAAED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738" y="3781633"/>
            <a:ext cx="4275666" cy="240506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A9E110-6D01-43E1-2DB4-6D628DDCA7B9}"/>
              </a:ext>
            </a:extLst>
          </p:cNvPr>
          <p:cNvSpPr txBox="1"/>
          <p:nvPr/>
        </p:nvSpPr>
        <p:spPr>
          <a:xfrm>
            <a:off x="7272717" y="6073904"/>
            <a:ext cx="4292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https://www.youtube.com/watch?v=U81LW7czsf4</a:t>
            </a:r>
          </a:p>
        </p:txBody>
      </p:sp>
    </p:spTree>
    <p:extLst>
      <p:ext uri="{BB962C8B-B14F-4D97-AF65-F5344CB8AC3E}">
        <p14:creationId xmlns:p14="http://schemas.microsoft.com/office/powerpoint/2010/main" val="268719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086D4-5230-9BDC-4788-3AB18C2E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764239-16A0-3ADB-C0C7-A345BC2B4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98A253-AA7D-5A96-DC71-69C52489D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15238" r="12472" b="5324"/>
          <a:stretch/>
        </p:blipFill>
        <p:spPr>
          <a:xfrm>
            <a:off x="0" y="0"/>
            <a:ext cx="1219395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3CD0E3-C693-F77E-B9B5-1FAA91784A67}"/>
              </a:ext>
            </a:extLst>
          </p:cNvPr>
          <p:cNvSpPr/>
          <p:nvPr/>
        </p:nvSpPr>
        <p:spPr>
          <a:xfrm>
            <a:off x="0" y="1088571"/>
            <a:ext cx="12355286" cy="5878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E01DA9-D7B4-0F89-1DD0-8B73E6544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2788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55046-60F8-2B57-844F-5C173578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FD7DD-6BCB-AB00-BB8A-F0C68C82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6F924F-4E73-90F9-5989-826C559E8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12731" b="9686"/>
          <a:stretch/>
        </p:blipFill>
        <p:spPr>
          <a:xfrm>
            <a:off x="-1" y="160774"/>
            <a:ext cx="11745687" cy="63321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781680-5E6C-77C7-1228-3559CF73B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1" y="-16713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9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217B9-07C4-2573-C6A9-0E62F670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0F8FC8-B32A-D7E8-5F16-56A0810F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85E3F5-E132-B923-5315-8C0BE79E6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4" t="14944" r="12308" b="6521"/>
          <a:stretch/>
        </p:blipFill>
        <p:spPr>
          <a:xfrm>
            <a:off x="0" y="-1"/>
            <a:ext cx="12037176" cy="66721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419AFE-925F-BDA9-1760-2BF012930F28}"/>
              </a:ext>
            </a:extLst>
          </p:cNvPr>
          <p:cNvSpPr/>
          <p:nvPr/>
        </p:nvSpPr>
        <p:spPr>
          <a:xfrm>
            <a:off x="674914" y="2678141"/>
            <a:ext cx="10842172" cy="381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F9C3B5-230F-571F-4DA3-9B20AA034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8763676-2838-8FEC-1830-305F7C5D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9" t="14891" r="12144" b="5841"/>
          <a:stretch/>
        </p:blipFill>
        <p:spPr>
          <a:xfrm>
            <a:off x="0" y="0"/>
            <a:ext cx="12258198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31A1D-11F2-0352-4777-8AB8A6BD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5916A6-186D-F35B-C44C-068F6F1719BB}"/>
              </a:ext>
            </a:extLst>
          </p:cNvPr>
          <p:cNvSpPr/>
          <p:nvPr/>
        </p:nvSpPr>
        <p:spPr>
          <a:xfrm>
            <a:off x="385187" y="900889"/>
            <a:ext cx="11706331" cy="5957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05CC9A-7C60-1360-0625-8A41C7E50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B3E3F4-8F29-B63C-9AFE-37DE9C60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3A9348-CB42-4A93-99FA-946710D4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BCCBA-F75D-C181-82D9-71A9DCFEF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9" t="14945" r="12308" b="5324"/>
          <a:stretch/>
        </p:blipFill>
        <p:spPr>
          <a:xfrm>
            <a:off x="0" y="0"/>
            <a:ext cx="1216173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2C5873-3F44-55C2-EDC2-91A25F225F72}"/>
              </a:ext>
            </a:extLst>
          </p:cNvPr>
          <p:cNvSpPr/>
          <p:nvPr/>
        </p:nvSpPr>
        <p:spPr>
          <a:xfrm>
            <a:off x="385187" y="900889"/>
            <a:ext cx="11706331" cy="5957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78AE49-6622-1669-4009-D6B04063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3EC4A-E315-76BE-85BC-09363128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15DCEC-C290-385D-CD03-53EB5009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308F8F-4A4D-5A6E-1E4D-FCA3ADF62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9" t="14798" r="12208" b="35852"/>
          <a:stretch/>
        </p:blipFill>
        <p:spPr>
          <a:xfrm>
            <a:off x="-1" y="70339"/>
            <a:ext cx="12027877" cy="42102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4F38A2-7EB1-2F7C-354E-AD5C2C28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1" y="-37219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7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D01B2-D8EC-B0D3-CA3E-367CEA25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7C8F43-339D-FA67-78B6-DF57742A7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E3CAAE-1C29-9DED-C825-1ED61DB88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7" t="19488" r="13749" b="6666"/>
          <a:stretch/>
        </p:blipFill>
        <p:spPr>
          <a:xfrm>
            <a:off x="-1" y="0"/>
            <a:ext cx="11943719" cy="66922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379C95-363F-1C2E-A5B0-2D839B241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4" t="18901" r="12391" b="67919"/>
          <a:stretch/>
        </p:blipFill>
        <p:spPr>
          <a:xfrm>
            <a:off x="105204" y="-30145"/>
            <a:ext cx="12086796" cy="11857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C5806B-93C7-DA72-D3B8-95FE2C266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63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20F1D52-276D-7E2E-BC7C-3C86E0F7D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5" t="19341" r="13132" b="6521"/>
          <a:stretch/>
        </p:blipFill>
        <p:spPr>
          <a:xfrm>
            <a:off x="0" y="0"/>
            <a:ext cx="12139065" cy="674244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CFEE3-171E-36F4-FC05-C6E24D5BE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4B6511-4750-9E3E-E4BE-B519C131E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54186-7685-5F7E-2AA4-FD1FA505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E2B17-EB26-D765-91B6-83C463A0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19094B-CE32-B0D2-E23A-F7D66987F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5" t="19341" r="13132" b="5324"/>
          <a:stretch/>
        </p:blipFill>
        <p:spPr>
          <a:xfrm>
            <a:off x="90435" y="0"/>
            <a:ext cx="12101565" cy="6860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FE3327-48EF-F8BC-33A9-C546A6F7B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36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B8183-962D-C627-E3A3-0642CDEA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4D169C-52C8-AB01-DF9A-A3901D573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307BF-AC16-9372-E225-9FA8EA16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5092" r="12472" b="6521"/>
          <a:stretch/>
        </p:blipFill>
        <p:spPr>
          <a:xfrm>
            <a:off x="241160" y="0"/>
            <a:ext cx="11816636" cy="6571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44BA27-C81A-F702-8E36-92E628A6B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FD55F-8587-4BB0-86BC-57404BD5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A4D8D3-D35E-4ADB-BAC9-8060D41D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Introduction of decision tree and Markov model </a:t>
            </a:r>
          </a:p>
          <a:p>
            <a:r>
              <a:rPr lang="en-US" altLang="zh-TW" dirty="0"/>
              <a:t>Survival Analysis </a:t>
            </a:r>
          </a:p>
          <a:p>
            <a:r>
              <a:rPr lang="en-US" altLang="zh-TW" dirty="0"/>
              <a:t>R/</a:t>
            </a:r>
            <a:r>
              <a:rPr lang="en-US" altLang="zh-TW" dirty="0" err="1"/>
              <a:t>heemod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0317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457F6-D5ED-AB39-E03C-6F62C24B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7A76C-3FF0-A6BA-23C4-241241774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36C3E1-7F75-874B-AF50-D075D8524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4798" r="12472" b="5324"/>
          <a:stretch/>
        </p:blipFill>
        <p:spPr>
          <a:xfrm>
            <a:off x="-1" y="0"/>
            <a:ext cx="12101691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999D96-794D-5324-DB37-0FE6BFFE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5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E0C21-204B-57F3-236C-ED7DCCA9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dirty="0">
                <a:ea typeface="+mj-lt"/>
                <a:cs typeface="+mj-lt"/>
              </a:rPr>
              <a:t>Decision Analytic Modeling</a:t>
            </a:r>
            <a:r>
              <a:rPr lang="en-US" altLang="zh-TW" dirty="0">
                <a:ea typeface="+mj-lt"/>
                <a:cs typeface="+mj-lt"/>
              </a:rPr>
              <a:t> (Briggs)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89AF2-D8EC-F0D6-C693-66843575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Cohort Models:</a:t>
            </a:r>
            <a:r>
              <a:rPr lang="zh-TW" dirty="0">
                <a:ea typeface="+mn-lt"/>
                <a:cs typeface="+mn-lt"/>
              </a:rPr>
              <a:t> a cohort model is any model which estimates the outcomes for the group of patients without explicitly considering the outcomes of each individual patient. A cohort model may allow for some variability in patient outcome according to patient characteristics defined at the start of the model</a:t>
            </a:r>
            <a:endParaRPr lang="zh-TW" altLang="en-US" dirty="0">
              <a:ea typeface="新細明體"/>
              <a:cs typeface="+mn-lt"/>
            </a:endParaRPr>
          </a:p>
          <a:p>
            <a:pPr lvl="1"/>
            <a:r>
              <a:rPr lang="en-US" altLang="zh-TW" dirty="0">
                <a:ea typeface="+mn-lt"/>
                <a:cs typeface="+mn-lt"/>
              </a:rPr>
              <a:t>D</a:t>
            </a:r>
            <a:r>
              <a:rPr lang="zh-TW" dirty="0">
                <a:ea typeface="+mn-lt"/>
                <a:cs typeface="+mn-lt"/>
              </a:rPr>
              <a:t>ecision tree</a:t>
            </a:r>
            <a:r>
              <a:rPr lang="zh-TW" altLang="en-US" dirty="0">
                <a:ea typeface="+mn-lt"/>
                <a:cs typeface="+mn-lt"/>
              </a:rPr>
              <a:t> </a:t>
            </a:r>
            <a:endParaRPr lang="zh-TW" altLang="en-US" dirty="0">
              <a:ea typeface="新細明體"/>
              <a:cs typeface="+mn-lt"/>
            </a:endParaRPr>
          </a:p>
          <a:p>
            <a:pPr lvl="1"/>
            <a:r>
              <a:rPr lang="zh-TW" dirty="0">
                <a:ea typeface="+mn-lt"/>
                <a:cs typeface="+mn-lt"/>
              </a:rPr>
              <a:t>Markov model</a:t>
            </a:r>
            <a:r>
              <a:rPr lang="en-US" altLang="zh-TW" dirty="0">
                <a:ea typeface="+mn-lt"/>
                <a:cs typeface="+mn-lt"/>
              </a:rPr>
              <a:t>, Partitioned survival model</a:t>
            </a:r>
            <a:endParaRPr lang="zh-TW" altLang="en-US" dirty="0">
              <a:ea typeface="新細明體"/>
              <a:cs typeface="+mn-lt"/>
            </a:endParaRPr>
          </a:p>
          <a:p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Patient-level simulation:</a:t>
            </a:r>
            <a:r>
              <a:rPr lang="zh-TW" dirty="0">
                <a:ea typeface="+mn-lt"/>
                <a:cs typeface="+mn-lt"/>
              </a:rPr>
              <a:t> a patient-level simulation as any model which estimates the mean costs and benefits for that group of patients by considering the costs and benefits of each individual within the group. </a:t>
            </a:r>
            <a:endParaRPr lang="zh-TW" dirty="0">
              <a:ea typeface="新細明體"/>
              <a:cs typeface="Calibri" panose="020F0502020204030204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5370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3EB11-D9C4-AA0F-702C-E637D6FF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514B86-EA1D-9982-7712-A6ED5E25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302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AB079-B4C3-32C4-5F65-6F30B80B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3F3BF-29B2-1417-EE67-DB910568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319291-781F-4E22-38AC-0134BE0AD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0" t="14358" r="12555" b="5324"/>
          <a:stretch/>
        </p:blipFill>
        <p:spPr>
          <a:xfrm>
            <a:off x="0" y="0"/>
            <a:ext cx="1203545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0921B2-A774-A59D-057E-966C08A62908}"/>
              </a:ext>
            </a:extLst>
          </p:cNvPr>
          <p:cNvSpPr/>
          <p:nvPr/>
        </p:nvSpPr>
        <p:spPr>
          <a:xfrm>
            <a:off x="9464710" y="813916"/>
            <a:ext cx="2270927" cy="5598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C33819-AA27-7815-CE77-184E817D7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-837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2628F9-6246-4B5B-9D82-ECCAD2D3F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r="664" b="39118"/>
          <a:stretch/>
        </p:blipFill>
        <p:spPr>
          <a:xfrm>
            <a:off x="436939" y="2707345"/>
            <a:ext cx="5567458" cy="36045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3613B2-CAFB-4776-8F49-2F8941D8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Decision Tree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A9F18-3DFF-4117-88CD-BA3DDBEB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ea typeface="新細明體"/>
                <a:cs typeface="Calibri"/>
              </a:rPr>
              <a:t>Decision-analytical modeling (approaches):</a:t>
            </a:r>
          </a:p>
          <a:p>
            <a:pPr lvl="1"/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ea typeface="新細明體"/>
                <a:cs typeface="Calibri"/>
              </a:rPr>
              <a:t>Decision tree</a:t>
            </a:r>
          </a:p>
          <a:p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/>
              <a:cs typeface="Calibri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F7DC62C-CB8F-4E9A-8F96-87D9C6061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67" r="-333" b="2360"/>
          <a:stretch/>
        </p:blipFill>
        <p:spPr>
          <a:xfrm>
            <a:off x="5936648" y="3373075"/>
            <a:ext cx="5727860" cy="2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8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20298-B86E-4A29-5C03-30350E0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AFB667-DA47-23D8-25C2-EEE2BD5D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D29CD2-3893-2952-CA6C-BB98258A4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4" t="15238" r="12308" b="6666"/>
          <a:stretch/>
        </p:blipFill>
        <p:spPr>
          <a:xfrm>
            <a:off x="0" y="0"/>
            <a:ext cx="12086695" cy="66620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6DA00-F1FD-F6F6-F20D-CB2FA7A3A341}"/>
              </a:ext>
            </a:extLst>
          </p:cNvPr>
          <p:cNvSpPr/>
          <p:nvPr/>
        </p:nvSpPr>
        <p:spPr>
          <a:xfrm>
            <a:off x="413657" y="1303773"/>
            <a:ext cx="11364686" cy="425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E6E81B-55F9-C09C-2721-15F131B820DE}"/>
              </a:ext>
            </a:extLst>
          </p:cNvPr>
          <p:cNvSpPr/>
          <p:nvPr/>
        </p:nvSpPr>
        <p:spPr>
          <a:xfrm>
            <a:off x="-1195754" y="68103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F4A1B9-02CC-2243-FD4A-0F625A644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0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9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6B66A4-CFD8-6184-80E8-AF6DB92E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Markov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4ADD2-C5CF-0B78-49E7-BB2F58FF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FEC200-26B5-AB21-F43C-0D14CD60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1922" b="5324"/>
          <a:stretch/>
        </p:blipFill>
        <p:spPr>
          <a:xfrm>
            <a:off x="838200" y="1690688"/>
            <a:ext cx="9334919" cy="45371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565011B-F89D-50C8-FBC8-8D8D9E729825}"/>
              </a:ext>
            </a:extLst>
          </p:cNvPr>
          <p:cNvSpPr txBox="1"/>
          <p:nvPr/>
        </p:nvSpPr>
        <p:spPr>
          <a:xfrm>
            <a:off x="4403691" y="84324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https://www.youtube.com/watch?v=d0xgyDs4EBc</a:t>
            </a:r>
          </a:p>
        </p:txBody>
      </p:sp>
    </p:spTree>
    <p:extLst>
      <p:ext uri="{BB962C8B-B14F-4D97-AF65-F5344CB8AC3E}">
        <p14:creationId xmlns:p14="http://schemas.microsoft.com/office/powerpoint/2010/main" val="4021517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CCB9E-E38A-CF93-FC50-3A2851C0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C474D1-D632-FAEC-DBF0-12E607A1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4A54E8-1FCE-32BB-07A2-8263A774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6" t="14945" r="12390" b="5324"/>
          <a:stretch/>
        </p:blipFill>
        <p:spPr>
          <a:xfrm>
            <a:off x="1024932" y="1024932"/>
            <a:ext cx="9656466" cy="54679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CEC0D85-8498-7909-65B7-44A92300C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60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3411D-4756-DE07-F464-6E996F98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5B2B8-A5D8-E23A-DD9A-DEC4072C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085EB0-13A0-2F5E-AE49-76D920CEC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5" t="15092" r="11977" b="5324"/>
          <a:stretch/>
        </p:blipFill>
        <p:spPr>
          <a:xfrm>
            <a:off x="0" y="0"/>
            <a:ext cx="1220938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3336A3-4870-F40D-C1BF-AA8C22921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95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DC393-CE1D-C56E-517E-E45EFFE8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3D2F1-6FD5-DBE9-E3E5-9B7583C4C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015B4C-A57D-4263-ABAD-FE76EE607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14945" r="12143" b="5324"/>
          <a:stretch/>
        </p:blipFill>
        <p:spPr>
          <a:xfrm>
            <a:off x="0" y="0"/>
            <a:ext cx="12199547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B3B6E0-0CAC-BE20-9B73-4E1EA6011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2BDE1-F8BA-A5C1-1AFB-AD8D3A2E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I: Decision tree and introduction of Markov Model 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3A41FE-4461-9D9B-7E97-9677D59FE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009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7F6EC-487B-4C5A-2C33-FAB0EB2E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C919A-6494-C65C-3ED2-A382B3AD7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BF8148-E967-ADC4-1E11-24EDE1030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9" t="15385" r="12390" b="6373"/>
          <a:stretch/>
        </p:blipFill>
        <p:spPr>
          <a:xfrm>
            <a:off x="0" y="182562"/>
            <a:ext cx="1167258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3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2DC8B-E4AF-25B1-888B-48C0EB61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44AD3-730B-D6AD-FC7B-90D86B00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5A6FAE-4117-2D38-8BD4-B437FFF9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9" t="14798" r="12144" b="5324"/>
          <a:stretch/>
        </p:blipFill>
        <p:spPr>
          <a:xfrm>
            <a:off x="0" y="0"/>
            <a:ext cx="1216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6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23ACB-90F8-E9BC-1F34-C2B841D6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CF705-D1E5-B7CF-A396-25E54951D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6D7D9D-3E5E-E725-B54D-A8E2E3416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4" t="14652" r="12720" b="5323"/>
          <a:stretch/>
        </p:blipFill>
        <p:spPr>
          <a:xfrm>
            <a:off x="0" y="0"/>
            <a:ext cx="12192000" cy="69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47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9CFC22-C551-2A41-CD71-C0B911A1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C9D93-BE2D-75F3-5C8B-D42681E3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633D60-0584-9A63-8D31-84FD5F0B8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14798" r="12143" b="5324"/>
          <a:stretch/>
        </p:blipFill>
        <p:spPr>
          <a:xfrm>
            <a:off x="0" y="0"/>
            <a:ext cx="1217717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003709-82C4-67DB-D877-D2BE2762B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7E288-1FDE-F7EC-3A52-AA2DC1A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0E50CD-8AA3-4FAF-5786-C31008EA4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B4AA3A-E26A-8621-4DC5-C530EC53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2" t="15092" r="12143" b="5324"/>
          <a:stretch/>
        </p:blipFill>
        <p:spPr>
          <a:xfrm>
            <a:off x="0" y="0"/>
            <a:ext cx="12196754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C724046-CC66-95B4-B1C0-E2E6A36EA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4" t="14652" r="76593" b="69817"/>
          <a:stretch/>
        </p:blipFill>
        <p:spPr>
          <a:xfrm>
            <a:off x="0" y="-16712"/>
            <a:ext cx="1838848" cy="1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8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2BDE1-F8BA-A5C1-1AFB-AD8D3A2E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II: Survival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3A41FE-4461-9D9B-7E97-9677D59FE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641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2F6DF-63FD-5C5F-2BFB-7B2A9853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E62FB5-84D1-8E13-27C2-71623704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甚麼是存活分析</a:t>
            </a:r>
            <a:r>
              <a:rPr lang="en-US" altLang="zh-TW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如何分析</a:t>
            </a:r>
            <a:r>
              <a:rPr lang="en-US" altLang="zh-TW" dirty="0"/>
              <a:t>(</a:t>
            </a:r>
            <a:r>
              <a:rPr lang="zh-TW" altLang="en-US" dirty="0"/>
              <a:t>衡量</a:t>
            </a:r>
            <a:r>
              <a:rPr lang="en-US" altLang="zh-TW" dirty="0"/>
              <a:t>)</a:t>
            </a:r>
            <a:r>
              <a:rPr lang="zh-TW" altLang="en-US" dirty="0"/>
              <a:t>存活</a:t>
            </a:r>
            <a:r>
              <a:rPr lang="en-US" altLang="zh-TW" dirty="0"/>
              <a:t>? </a:t>
            </a:r>
          </a:p>
          <a:p>
            <a:pPr marL="0" indent="0">
              <a:buNone/>
            </a:pPr>
            <a:r>
              <a:rPr lang="zh-TW" altLang="en-US" dirty="0"/>
              <a:t>甚麼</a:t>
            </a:r>
            <a:r>
              <a:rPr lang="en-US" altLang="zh-TW" dirty="0"/>
              <a:t>hazard function? </a:t>
            </a:r>
            <a:r>
              <a:rPr lang="zh-TW" altLang="en-US" dirty="0"/>
              <a:t>甚麼是</a:t>
            </a:r>
            <a:r>
              <a:rPr lang="en-US" altLang="zh-TW" dirty="0"/>
              <a:t>survival function? </a:t>
            </a:r>
            <a:r>
              <a:rPr lang="zh-TW" altLang="en-US" dirty="0"/>
              <a:t>他們的關係是甚麼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常見的有哪些存活分析模式或函數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KM</a:t>
            </a:r>
          </a:p>
          <a:p>
            <a:r>
              <a:rPr lang="en-US" altLang="zh-TW" dirty="0"/>
              <a:t>Cox Proportion Hazard models</a:t>
            </a:r>
          </a:p>
          <a:p>
            <a:r>
              <a:rPr lang="en-US" altLang="zh-TW" dirty="0"/>
              <a:t>Exponential, Weibull and </a:t>
            </a:r>
            <a:r>
              <a:rPr lang="en-US" altLang="zh-TW" dirty="0" err="1"/>
              <a:t>Gompertz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8341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549A6-3A74-4F0B-922C-277C7A3D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Review of Markov model approach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B76F7-8436-454F-B3F7-6F07E342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solidFill>
                  <a:srgbClr val="7030A0"/>
                </a:solidFill>
                <a:ea typeface="新細明體"/>
                <a:cs typeface="Calibri"/>
              </a:rPr>
              <a:t>Types of survival models: exponential, Weibull and Gompertz</a:t>
            </a:r>
          </a:p>
          <a:p>
            <a:pPr marL="457200" indent="-457200">
              <a:buAutoNum type="arabicPeriod"/>
            </a:pPr>
            <a:r>
              <a:rPr lang="zh-TW" altLang="en-US" sz="2400" dirty="0">
                <a:solidFill>
                  <a:srgbClr val="7030A0"/>
                </a:solidFill>
                <a:ea typeface="新細明體"/>
                <a:cs typeface="Calibri"/>
              </a:rPr>
              <a:t>A table with survival functions, hazard function and cumulative hazard function </a:t>
            </a:r>
          </a:p>
          <a:p>
            <a:pPr marL="457200" indent="-457200">
              <a:buAutoNum type="arabicPeriod"/>
            </a:pPr>
            <a:r>
              <a:rPr lang="zh-TW" altLang="en-US" sz="2400" dirty="0">
                <a:solidFill>
                  <a:srgbClr val="7030A0"/>
                </a:solidFill>
                <a:ea typeface="新細明體"/>
                <a:cs typeface="Calibri"/>
              </a:rPr>
              <a:t>Transition probability derived as </a:t>
            </a:r>
          </a:p>
          <a:p>
            <a:pPr marL="457200" lvl="1">
              <a:buNone/>
            </a:pPr>
            <a:r>
              <a:rPr lang="zh-TW" altLang="en-US" sz="2000" dirty="0">
                <a:solidFill>
                  <a:srgbClr val="7030A0"/>
                </a:solidFill>
                <a:ea typeface="新細明體"/>
                <a:cs typeface="Calibri"/>
              </a:rPr>
              <a:t>a. function of survival function or cumulative hazard function</a:t>
            </a:r>
          </a:p>
          <a:p>
            <a:pPr marL="457200" lvl="1">
              <a:buNone/>
            </a:pPr>
            <a:r>
              <a:rPr lang="zh-TW" altLang="en-US" sz="2000" dirty="0">
                <a:solidFill>
                  <a:srgbClr val="7030A0"/>
                </a:solidFill>
                <a:ea typeface="新細明體"/>
                <a:cs typeface="Calibri"/>
              </a:rPr>
              <a:t>b. </a:t>
            </a:r>
            <a:r>
              <a:rPr lang="zh-TW" sz="2000" dirty="0">
                <a:solidFill>
                  <a:srgbClr val="7030A0"/>
                </a:solidFill>
                <a:ea typeface="新細明體"/>
                <a:cs typeface="Calibri"/>
              </a:rPr>
              <a:t>function of survival function or cumulative hazard function</a:t>
            </a:r>
            <a:r>
              <a:rPr lang="en-US" altLang="zh-TW" sz="2000" dirty="0">
                <a:solidFill>
                  <a:srgbClr val="7030A0"/>
                </a:solidFill>
                <a:ea typeface="新細明體"/>
                <a:cs typeface="Calibri"/>
              </a:rPr>
              <a:t>,</a:t>
            </a:r>
            <a:r>
              <a:rPr lang="zh-TW" sz="2000" dirty="0">
                <a:solidFill>
                  <a:srgbClr val="7030A0"/>
                </a:solidFill>
                <a:ea typeface="新細明體"/>
                <a:cs typeface="Calibri"/>
              </a:rPr>
              <a:t> w</a:t>
            </a:r>
            <a:r>
              <a:rPr lang="en-US" altLang="zh-TW" sz="2000" dirty="0">
                <a:solidFill>
                  <a:srgbClr val="7030A0"/>
                </a:solidFill>
                <a:ea typeface="新細明體"/>
                <a:cs typeface="Calibri"/>
              </a:rPr>
              <a:t>hen provided with constant hazard ratio</a:t>
            </a:r>
            <a:endParaRPr lang="zh-TW" altLang="en-US" sz="2000" dirty="0">
              <a:solidFill>
                <a:srgbClr val="7030A0"/>
              </a:solidFill>
              <a:ea typeface="新細明體"/>
              <a:cs typeface="Calibri"/>
            </a:endParaRPr>
          </a:p>
          <a:p>
            <a:endParaRPr lang="zh-TW" altLang="en-US" dirty="0">
              <a:solidFill>
                <a:srgbClr val="7030A0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344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>
            <a:extLst>
              <a:ext uri="{FF2B5EF4-FFF2-40B4-BE49-F238E27FC236}">
                <a16:creationId xmlns:a16="http://schemas.microsoft.com/office/drawing/2014/main" id="{FB544EF4-7D4E-4664-8DDB-6C29D37E7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1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C32DD457-D9B3-4C0C-915C-BFF03A62B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0B2B3-93BD-4242-96D2-A5C59291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Wrap up: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374A39-FB77-41B9-96DF-A68B5405F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Specifying the decision problem</a:t>
            </a:r>
          </a:p>
          <a:p>
            <a:r>
              <a:rPr lang="en-US" altLang="zh-TW" dirty="0"/>
              <a:t>structuring the decision model</a:t>
            </a:r>
          </a:p>
          <a:p>
            <a:r>
              <a:rPr lang="en-US" altLang="zh-TW" dirty="0"/>
              <a:t>Output of CEA: ICER, CE plane, NHB, NMB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092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D42009EF-936E-4430-9926-A9AFDF754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0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, 桌 的圖片&#10;&#10;自動產生的描述">
            <a:extLst>
              <a:ext uri="{FF2B5EF4-FFF2-40B4-BE49-F238E27FC236}">
                <a16:creationId xmlns:a16="http://schemas.microsoft.com/office/drawing/2014/main" id="{69FBE986-DF9D-4C19-A186-E5E00CD07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4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853E979-A692-4893-8B8D-DFF3BDFF0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5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212A-A8D4-F587-E9BA-947199C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Proportional Hazard Ratio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4A82FE-D6A4-BBB5-AF1A-C8749035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9467" r="36465" b="41916"/>
          <a:stretch/>
        </p:blipFill>
        <p:spPr>
          <a:xfrm>
            <a:off x="742913" y="1825625"/>
            <a:ext cx="6907924" cy="5909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0AF12B-62AC-A240-384D-A9DE33596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1456" r="52327" b="69927"/>
          <a:stretch/>
        </p:blipFill>
        <p:spPr>
          <a:xfrm>
            <a:off x="624323" y="3392488"/>
            <a:ext cx="4974021" cy="5909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376B72-141E-62DB-A630-5CF8F99F4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1" t="22587" r="39914" b="65684"/>
          <a:stretch/>
        </p:blipFill>
        <p:spPr>
          <a:xfrm>
            <a:off x="838200" y="2502344"/>
            <a:ext cx="982137" cy="80435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5E207C9-4D32-8D45-ED7D-5F7219DF7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23" t="36488" r="46552" b="42629"/>
          <a:stretch/>
        </p:blipFill>
        <p:spPr>
          <a:xfrm>
            <a:off x="839221" y="4128055"/>
            <a:ext cx="1962232" cy="959425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B9D0010D-A220-B4E5-0429-3651B0495AE5}"/>
              </a:ext>
            </a:extLst>
          </p:cNvPr>
          <p:cNvSpPr txBox="1">
            <a:spLocks/>
          </p:cNvSpPr>
          <p:nvPr/>
        </p:nvSpPr>
        <p:spPr>
          <a:xfrm>
            <a:off x="838200" y="24320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776E14D-3FF0-DD43-AFE2-09C4353906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918" t="58084" r="9341" b="33073"/>
          <a:stretch/>
        </p:blipFill>
        <p:spPr>
          <a:xfrm>
            <a:off x="742913" y="5268540"/>
            <a:ext cx="3826319" cy="42541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866C39A-F74A-CB5A-122F-BB48B8364808}"/>
              </a:ext>
            </a:extLst>
          </p:cNvPr>
          <p:cNvSpPr/>
          <p:nvPr/>
        </p:nvSpPr>
        <p:spPr>
          <a:xfrm>
            <a:off x="3544430" y="2906659"/>
            <a:ext cx="1304889" cy="471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3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212A-A8D4-F587-E9BA-947199C4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Proportional Hazard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4A82FE-D6A4-BBB5-AF1A-C8749035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9467" r="36465" b="41916"/>
          <a:stretch/>
        </p:blipFill>
        <p:spPr>
          <a:xfrm>
            <a:off x="742913" y="1825625"/>
            <a:ext cx="6907924" cy="5909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0AF12B-62AC-A240-384D-A9DE33596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1456" r="52327" b="69927"/>
          <a:stretch/>
        </p:blipFill>
        <p:spPr>
          <a:xfrm>
            <a:off x="624323" y="3392488"/>
            <a:ext cx="4974021" cy="5909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D376B72-141E-62DB-A630-5CF8F99F4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1" t="22587" r="39914" b="65684"/>
          <a:stretch/>
        </p:blipFill>
        <p:spPr>
          <a:xfrm>
            <a:off x="838200" y="2502344"/>
            <a:ext cx="982137" cy="80435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5E207C9-4D32-8D45-ED7D-5F7219DF7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23" t="36488" r="46552" b="42629"/>
          <a:stretch/>
        </p:blipFill>
        <p:spPr>
          <a:xfrm>
            <a:off x="839221" y="4128055"/>
            <a:ext cx="1962232" cy="959425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B9D0010D-A220-B4E5-0429-3651B0495AE5}"/>
              </a:ext>
            </a:extLst>
          </p:cNvPr>
          <p:cNvSpPr txBox="1">
            <a:spLocks/>
          </p:cNvSpPr>
          <p:nvPr/>
        </p:nvSpPr>
        <p:spPr>
          <a:xfrm>
            <a:off x="838200" y="24320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0C1B72D-8E15-7E8B-FF72-6EF3FBBAA7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80" t="51188" r="6093" b="29704"/>
          <a:stretch/>
        </p:blipFill>
        <p:spPr>
          <a:xfrm>
            <a:off x="5976598" y="2995469"/>
            <a:ext cx="4237401" cy="8670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4450CF8-8552-E078-0ABF-8B4082A9E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535" t="48217" r="11379" b="33180"/>
          <a:stretch/>
        </p:blipFill>
        <p:spPr>
          <a:xfrm>
            <a:off x="6096000" y="4022392"/>
            <a:ext cx="3321495" cy="8670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776E14D-3FF0-DD43-AFE2-09C4353906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918" t="58084" r="9341" b="33073"/>
          <a:stretch/>
        </p:blipFill>
        <p:spPr>
          <a:xfrm>
            <a:off x="742913" y="5268540"/>
            <a:ext cx="3826319" cy="4254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561C50-2A83-E801-495F-771DD5F5F2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2" t="24653" r="36120" b="63512"/>
          <a:stretch/>
        </p:blipFill>
        <p:spPr>
          <a:xfrm>
            <a:off x="6076658" y="5049315"/>
            <a:ext cx="4990891" cy="5469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615D90-27E6-805F-708F-E0FEC91099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85" t="46048" r="42586" b="43988"/>
          <a:stretch/>
        </p:blipFill>
        <p:spPr>
          <a:xfrm>
            <a:off x="6076658" y="5693954"/>
            <a:ext cx="5272852" cy="5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, 文件, 收據 的圖片&#10;&#10;自動產生的描述">
            <a:extLst>
              <a:ext uri="{FF2B5EF4-FFF2-40B4-BE49-F238E27FC236}">
                <a16:creationId xmlns:a16="http://schemas.microsoft.com/office/drawing/2014/main" id="{44D32036-ED91-4188-A95E-0687D6E54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71" t="36708" r="27711"/>
          <a:stretch/>
        </p:blipFill>
        <p:spPr>
          <a:xfrm>
            <a:off x="893495" y="1582826"/>
            <a:ext cx="10026753" cy="36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2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265C8-49C7-4E27-9D43-812EC673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BCB9559A-B7B9-4361-A11D-72113B60C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35" y="177287"/>
            <a:ext cx="11284323" cy="6359338"/>
          </a:xfrm>
        </p:spPr>
      </p:pic>
    </p:spTree>
    <p:extLst>
      <p:ext uri="{BB962C8B-B14F-4D97-AF65-F5344CB8AC3E}">
        <p14:creationId xmlns:p14="http://schemas.microsoft.com/office/powerpoint/2010/main" val="3425561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4AF760-1CE9-2233-08C2-99B59B95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7" t="16092" r="15172" b="59847"/>
          <a:stretch/>
        </p:blipFill>
        <p:spPr>
          <a:xfrm>
            <a:off x="838200" y="365125"/>
            <a:ext cx="9059917" cy="16501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0A3211-CF7F-6BCA-690A-D2529D1D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9" t="32235" r="15769" b="14330"/>
          <a:stretch/>
        </p:blipFill>
        <p:spPr>
          <a:xfrm>
            <a:off x="1016068" y="2116043"/>
            <a:ext cx="8882049" cy="36646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09BF19-F893-0002-18E7-3A9236989C6A}"/>
              </a:ext>
            </a:extLst>
          </p:cNvPr>
          <p:cNvSpPr/>
          <p:nvPr/>
        </p:nvSpPr>
        <p:spPr>
          <a:xfrm>
            <a:off x="756745" y="2116043"/>
            <a:ext cx="10195034" cy="406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3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604553-DA73-D16A-D256-49966FFB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2" t="16552" r="22500" b="7692"/>
          <a:stretch/>
        </p:blipFill>
        <p:spPr>
          <a:xfrm>
            <a:off x="459827" y="347663"/>
            <a:ext cx="8389883" cy="60896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3608C9-40B9-F99C-F9C5-5A9A2A23656A}"/>
              </a:ext>
            </a:extLst>
          </p:cNvPr>
          <p:cNvSpPr/>
          <p:nvPr/>
        </p:nvSpPr>
        <p:spPr>
          <a:xfrm>
            <a:off x="459827" y="2235691"/>
            <a:ext cx="9175531" cy="420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8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0036C9-7E91-2FEE-D631-CE0FF9DBF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7" t="15824" r="23517" b="63066"/>
          <a:stretch/>
        </p:blipFill>
        <p:spPr>
          <a:xfrm>
            <a:off x="396766" y="365124"/>
            <a:ext cx="8722235" cy="17926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EEC883-EDCF-6154-19CE-02EFAE809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15938" r="23018" b="38238"/>
          <a:stretch/>
        </p:blipFill>
        <p:spPr>
          <a:xfrm>
            <a:off x="976700" y="2385964"/>
            <a:ext cx="8780167" cy="39241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1799D-833F-1821-BEAC-E90B1A980CBE}"/>
              </a:ext>
            </a:extLst>
          </p:cNvPr>
          <p:cNvSpPr/>
          <p:nvPr/>
        </p:nvSpPr>
        <p:spPr>
          <a:xfrm>
            <a:off x="725214" y="2291255"/>
            <a:ext cx="9175531" cy="420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62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0D1E3-9954-4301-9114-CDACFDBC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245E4E-2F19-4411-A06C-62B5EA3D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B3392B-703B-41FB-BC53-FB725F50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1" t="22222" r="15300" b="5700"/>
          <a:stretch/>
        </p:blipFill>
        <p:spPr>
          <a:xfrm>
            <a:off x="0" y="-70338"/>
            <a:ext cx="12139484" cy="69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4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7A884C-0EE0-2E03-FD80-95BF87208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t="14896" r="20172" b="29309"/>
          <a:stretch/>
        </p:blipFill>
        <p:spPr>
          <a:xfrm>
            <a:off x="436843" y="346067"/>
            <a:ext cx="9453214" cy="49005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157BB6-4C39-02FF-2B96-4F7EF0ABF12E}"/>
              </a:ext>
            </a:extLst>
          </p:cNvPr>
          <p:cNvSpPr/>
          <p:nvPr/>
        </p:nvSpPr>
        <p:spPr>
          <a:xfrm>
            <a:off x="333946" y="2163167"/>
            <a:ext cx="9175531" cy="420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5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AA8AA7-05D7-238E-A881-360F4D5D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1" t="14406" r="22413" b="40074"/>
          <a:stretch/>
        </p:blipFill>
        <p:spPr>
          <a:xfrm>
            <a:off x="566895" y="365125"/>
            <a:ext cx="8733804" cy="3825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3065C5-07AC-AC67-E9FB-E45EB5B89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9" t="61099" r="22242" b="19234"/>
          <a:stretch/>
        </p:blipFill>
        <p:spPr>
          <a:xfrm>
            <a:off x="413685" y="4190163"/>
            <a:ext cx="9035699" cy="16780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514BCA-256D-55F0-C09A-60E64E4C0551}"/>
              </a:ext>
            </a:extLst>
          </p:cNvPr>
          <p:cNvSpPr/>
          <p:nvPr/>
        </p:nvSpPr>
        <p:spPr>
          <a:xfrm>
            <a:off x="566895" y="2820352"/>
            <a:ext cx="9238593" cy="3363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66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C20ABFA3-7F31-4A74-84B3-E91D77D56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8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3CB2B-F10A-4E4E-99AC-4C20DAE8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B46DF-E3D5-4C6D-A101-1F2838E0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B1056-AA73-4A53-B88C-5FC8C1E7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1" t="22943" r="14869" b="5324"/>
          <a:stretch/>
        </p:blipFill>
        <p:spPr>
          <a:xfrm>
            <a:off x="0" y="0"/>
            <a:ext cx="12192000" cy="68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2F63C-D0FC-4F55-B3EC-1DF2CE48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54E5-68B3-4714-BA20-60A3EED7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AE1338-FF5D-4B8A-878E-5C5E16E1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8" t="22381" r="14821" b="5324"/>
          <a:stretch/>
        </p:blipFill>
        <p:spPr>
          <a:xfrm>
            <a:off x="0" y="-109312"/>
            <a:ext cx="12192000" cy="69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61D2622DC0E846B97825BB94367E9B" ma:contentTypeVersion="2" ma:contentTypeDescription="Create a new document." ma:contentTypeScope="" ma:versionID="851834f28cdfa345024175af50fc541c">
  <xsd:schema xmlns:xsd="http://www.w3.org/2001/XMLSchema" xmlns:xs="http://www.w3.org/2001/XMLSchema" xmlns:p="http://schemas.microsoft.com/office/2006/metadata/properties" xmlns:ns2="978947c0-ef77-4321-ab0c-de27208003d4" targetNamespace="http://schemas.microsoft.com/office/2006/metadata/properties" ma:root="true" ma:fieldsID="b5569f1ea406010d9f1fb2e90118860c" ns2:_="">
    <xsd:import namespace="978947c0-ef77-4321-ab0c-de27208003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947c0-ef77-4321-ab0c-de2720800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CE016-82AF-4788-8831-5A8D704423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65045E-0A58-43A6-BF7D-5D252011ACA7}">
  <ds:schemaRefs>
    <ds:schemaRef ds:uri="978947c0-ef77-4321-ab0c-de27208003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D37F03-79DA-417F-A2B2-D48FCC5002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893</Words>
  <Application>Microsoft Office PowerPoint</Application>
  <PresentationFormat>寬螢幕</PresentationFormat>
  <Paragraphs>91</Paragraphs>
  <Slides>72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77" baseType="lpstr">
      <vt:lpstr>inherit</vt:lpstr>
      <vt:lpstr>Arial</vt:lpstr>
      <vt:lpstr>Calibri</vt:lpstr>
      <vt:lpstr>Calibri Light</vt:lpstr>
      <vt:lpstr>Office 佈景主題</vt:lpstr>
      <vt:lpstr>Decision and CEA</vt:lpstr>
      <vt:lpstr>Agenda</vt:lpstr>
      <vt:lpstr>PowerPoint 簡報</vt:lpstr>
      <vt:lpstr>Agenda</vt:lpstr>
      <vt:lpstr>Part I: Decision tree and introduction of Markov Model  </vt:lpstr>
      <vt:lpstr>Wrap up: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Principle of efficiency: incremental cost over incremental consequence</vt:lpstr>
      <vt:lpstr>Review of Basics</vt:lpstr>
      <vt:lpstr>Net health benefit/Net monetary benefit</vt:lpstr>
      <vt:lpstr>Method</vt:lpstr>
      <vt:lpstr>When to use</vt:lpstr>
      <vt:lpstr>Types of economic evaluation</vt:lpstr>
      <vt:lpstr>Trial-based economic evaluation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Decision Analytic Modeling (Briggs)</vt:lpstr>
      <vt:lpstr>Decision Tree Model</vt:lpstr>
      <vt:lpstr>PowerPoint 簡報</vt:lpstr>
      <vt:lpstr>Decision Tree</vt:lpstr>
      <vt:lpstr>PowerPoint 簡報</vt:lpstr>
      <vt:lpstr>Markov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Part II: Survival Analysis</vt:lpstr>
      <vt:lpstr>Questions</vt:lpstr>
      <vt:lpstr>Review of Markov model approach</vt:lpstr>
      <vt:lpstr>PowerPoint 簡報</vt:lpstr>
      <vt:lpstr>PowerPoint 簡報</vt:lpstr>
      <vt:lpstr>PowerPoint 簡報</vt:lpstr>
      <vt:lpstr>PowerPoint 簡報</vt:lpstr>
      <vt:lpstr>PowerPoint 簡報</vt:lpstr>
      <vt:lpstr>Proportional Hazard Ratio</vt:lpstr>
      <vt:lpstr>Proportional Hazard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藥事經濟特論</dc:title>
  <dc:creator>LIN, Yi Ting</dc:creator>
  <cp:lastModifiedBy>LIN, Yi Ting</cp:lastModifiedBy>
  <cp:revision>5</cp:revision>
  <dcterms:created xsi:type="dcterms:W3CDTF">2022-09-12T14:33:36Z</dcterms:created>
  <dcterms:modified xsi:type="dcterms:W3CDTF">2023-10-23T05:55:48Z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0x0101009461D2622DC0E846B97825BB94367E9B</vt:lpwstr>
  </property>
</Properties>
</file>